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59"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F632E6-E791-438F-81CE-4AC5FAB4F67C}"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570F9-2D02-47D7-8078-E09325C56A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F632E6-E791-438F-81CE-4AC5FAB4F67C}"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570F9-2D02-47D7-8078-E09325C56A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F632E6-E791-438F-81CE-4AC5FAB4F67C}"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570F9-2D02-47D7-8078-E09325C56A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F632E6-E791-438F-81CE-4AC5FAB4F67C}"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570F9-2D02-47D7-8078-E09325C56A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F632E6-E791-438F-81CE-4AC5FAB4F67C}"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570F9-2D02-47D7-8078-E09325C56A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F632E6-E791-438F-81CE-4AC5FAB4F67C}" type="datetimeFigureOut">
              <a:rPr lang="en-US" smtClean="0"/>
              <a:pPr/>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570F9-2D02-47D7-8078-E09325C56A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F632E6-E791-438F-81CE-4AC5FAB4F67C}" type="datetimeFigureOut">
              <a:rPr lang="en-US" smtClean="0"/>
              <a:pPr/>
              <a:t>9/9/2020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E570F9-2D02-47D7-8078-E09325C56A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F632E6-E791-438F-81CE-4AC5FAB4F67C}" type="datetimeFigureOut">
              <a:rPr lang="en-US" smtClean="0"/>
              <a:pPr/>
              <a:t>9/9/2020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E570F9-2D02-47D7-8078-E09325C56A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632E6-E791-438F-81CE-4AC5FAB4F67C}" type="datetimeFigureOut">
              <a:rPr lang="en-US" smtClean="0"/>
              <a:pPr/>
              <a:t>9/9/2020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E570F9-2D02-47D7-8078-E09325C56A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632E6-E791-438F-81CE-4AC5FAB4F67C}" type="datetimeFigureOut">
              <a:rPr lang="en-US" smtClean="0"/>
              <a:pPr/>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570F9-2D02-47D7-8078-E09325C56A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632E6-E791-438F-81CE-4AC5FAB4F67C}" type="datetimeFigureOut">
              <a:rPr lang="en-US" smtClean="0"/>
              <a:pPr/>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570F9-2D02-47D7-8078-E09325C56A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632E6-E791-438F-81CE-4AC5FAB4F67C}" type="datetimeFigureOut">
              <a:rPr lang="en-US" smtClean="0"/>
              <a:pPr/>
              <a:t>9/9/2020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570F9-2D02-47D7-8078-E09325C56A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Users\acer\Downloads\bacterial-division_vc5tncAd_EFRI.mp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622425"/>
          </a:xfrm>
        </p:spPr>
        <p:txBody>
          <a:bodyPr>
            <a:normAutofit/>
          </a:bodyPr>
          <a:lstStyle/>
          <a:p>
            <a:r>
              <a:rPr lang="en-US" dirty="0" smtClean="0"/>
              <a:t>Unit 1: Microbial Growth And Effect of Environment On Microbial Growth </a:t>
            </a:r>
            <a:endParaRPr lang="en-US" dirty="0"/>
          </a:p>
        </p:txBody>
      </p:sp>
      <p:sp>
        <p:nvSpPr>
          <p:cNvPr id="3" name="Subtitle 2"/>
          <p:cNvSpPr>
            <a:spLocks noGrp="1"/>
          </p:cNvSpPr>
          <p:nvPr>
            <p:ph type="subTitle" idx="1"/>
          </p:nvPr>
        </p:nvSpPr>
        <p:spPr>
          <a:xfrm>
            <a:off x="2667000" y="4724400"/>
            <a:ext cx="6400800" cy="1752600"/>
          </a:xfrm>
        </p:spPr>
        <p:txBody>
          <a:bodyPr>
            <a:normAutofit fontScale="85000" lnSpcReduction="20000"/>
          </a:bodyPr>
          <a:lstStyle/>
          <a:p>
            <a:r>
              <a:rPr lang="en-US" dirty="0" err="1" smtClean="0"/>
              <a:t>Sweta</a:t>
            </a:r>
            <a:r>
              <a:rPr lang="en-US" dirty="0" smtClean="0"/>
              <a:t> </a:t>
            </a:r>
            <a:r>
              <a:rPr lang="en-US" dirty="0" err="1" smtClean="0"/>
              <a:t>Sushmita</a:t>
            </a:r>
            <a:r>
              <a:rPr lang="en-US" dirty="0" smtClean="0"/>
              <a:t> </a:t>
            </a:r>
            <a:r>
              <a:rPr lang="en-US" dirty="0" err="1" smtClean="0"/>
              <a:t>Tigga</a:t>
            </a:r>
            <a:endParaRPr lang="en-US" dirty="0" smtClean="0"/>
          </a:p>
          <a:p>
            <a:r>
              <a:rPr lang="en-US" dirty="0" smtClean="0"/>
              <a:t>Lecture – </a:t>
            </a:r>
            <a:r>
              <a:rPr lang="en-US" dirty="0" err="1" smtClean="0"/>
              <a:t>B.Sc</a:t>
            </a:r>
            <a:r>
              <a:rPr lang="en-US" dirty="0" smtClean="0"/>
              <a:t> Microbiology </a:t>
            </a:r>
            <a:r>
              <a:rPr lang="en-US" dirty="0" err="1" smtClean="0"/>
              <a:t>Sem</a:t>
            </a:r>
            <a:r>
              <a:rPr lang="en-US" dirty="0" smtClean="0"/>
              <a:t> III</a:t>
            </a:r>
          </a:p>
          <a:p>
            <a:r>
              <a:rPr lang="en-US" dirty="0" smtClean="0"/>
              <a:t>Department of Microbiology,</a:t>
            </a:r>
          </a:p>
          <a:p>
            <a:r>
              <a:rPr lang="en-US" dirty="0" smtClean="0"/>
              <a:t>DSPMU, Ranchi</a:t>
            </a:r>
            <a:endParaRPr lang="en-US" dirty="0"/>
          </a:p>
        </p:txBody>
      </p:sp>
      <p:sp>
        <p:nvSpPr>
          <p:cNvPr id="4" name="TextBox 3"/>
          <p:cNvSpPr txBox="1"/>
          <p:nvPr/>
        </p:nvSpPr>
        <p:spPr>
          <a:xfrm>
            <a:off x="1143000" y="1981200"/>
            <a:ext cx="7391400"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sz="4000" dirty="0" smtClean="0">
                <a:solidFill>
                  <a:srgbClr val="FF0000"/>
                </a:solidFill>
              </a:rPr>
              <a:t>Definition of Growth and Measurement of Microbial Growth</a:t>
            </a: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fontAlgn="base"/>
            <a:r>
              <a:rPr lang="en-US" dirty="0" smtClean="0"/>
              <a:t>This device is provided with a tiny orifice 10-30 µm in diameter. This orifice connects the two compartments of the counter which contain an electrically conductive solution (electrodes).</a:t>
            </a:r>
          </a:p>
          <a:p>
            <a:pPr fontAlgn="base"/>
            <a:r>
              <a:rPr lang="en-US" dirty="0" smtClean="0"/>
              <a:t>In this method, the sample of bacterial cells is forced through the small orifice (small hole). On the both sides of the orifice, electrodes are present to measure the electric resistance or conductivity when electric current is passed through the orifice.</a:t>
            </a:r>
          </a:p>
          <a:p>
            <a:pPr fontAlgn="base"/>
            <a:r>
              <a:rPr lang="en-US" dirty="0" smtClean="0"/>
              <a:t>Every time a bacterial cell passes through the orifice, electrical resistance between the two compartments (electrodes) increases momentarily or the conductivity drops. The generates an electrical signal which is automatically counted.</a:t>
            </a:r>
          </a:p>
          <a:p>
            <a:pPr fontAlgn="base"/>
            <a:r>
              <a:rPr lang="en-US" dirty="0" smtClean="0"/>
              <a:t>Each electrical signal represents the counting of one bacterial cell. The Coulter counter gives accurate results with larger cells. The precaution to be taken in this method is that the suspension of samples should be free of any cell debris or other extraneous matter.</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dirty="0" smtClean="0"/>
              <a:t>Measurement of Cell Number: Plating technique</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0" y="1371600"/>
            <a:ext cx="9144000"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dirty="0" smtClean="0"/>
              <a:t>Measurement of Cell Number: Plating technique</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0" y="1447800"/>
            <a:ext cx="9144000"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dirty="0" smtClean="0"/>
              <a:t>Measurement of Cell Number: Plating technique</a:t>
            </a:r>
            <a:endParaRPr lang="en-US" dirty="0"/>
          </a:p>
        </p:txBody>
      </p:sp>
      <p:pic>
        <p:nvPicPr>
          <p:cNvPr id="5122" name="Picture 2"/>
          <p:cNvPicPr>
            <a:picLocks noGrp="1" noChangeAspect="1" noChangeArrowheads="1"/>
          </p:cNvPicPr>
          <p:nvPr>
            <p:ph idx="1"/>
          </p:nvPr>
        </p:nvPicPr>
        <p:blipFill>
          <a:blip r:embed="rId2"/>
          <a:srcRect/>
          <a:stretch>
            <a:fillRect/>
          </a:stretch>
        </p:blipFill>
        <p:spPr bwMode="auto">
          <a:xfrm>
            <a:off x="2347912" y="2696369"/>
            <a:ext cx="4448175" cy="2333625"/>
          </a:xfrm>
          <a:prstGeom prst="rect">
            <a:avLst/>
          </a:prstGeom>
          <a:noFill/>
          <a:ln w="9525">
            <a:noFill/>
            <a:miter lim="800000"/>
            <a:headEnd/>
            <a:tailEnd/>
          </a:ln>
          <a:effectLst/>
        </p:spPr>
      </p:pic>
      <p:pic>
        <p:nvPicPr>
          <p:cNvPr id="5123" name="Picture 3"/>
          <p:cNvPicPr>
            <a:picLocks noChangeAspect="1" noChangeArrowheads="1"/>
          </p:cNvPicPr>
          <p:nvPr/>
        </p:nvPicPr>
        <p:blipFill>
          <a:blip r:embed="rId2"/>
          <a:srcRect/>
          <a:stretch>
            <a:fillRect/>
          </a:stretch>
        </p:blipFill>
        <p:spPr bwMode="auto">
          <a:xfrm>
            <a:off x="2347913" y="2262188"/>
            <a:ext cx="4448175" cy="2333625"/>
          </a:xfrm>
          <a:prstGeom prst="rect">
            <a:avLst/>
          </a:prstGeom>
          <a:noFill/>
          <a:ln w="9525">
            <a:noFill/>
            <a:miter lim="800000"/>
            <a:headEnd/>
            <a:tailEnd/>
          </a:ln>
          <a:effectLst/>
        </p:spPr>
      </p:pic>
      <p:pic>
        <p:nvPicPr>
          <p:cNvPr id="5124" name="Picture 4"/>
          <p:cNvPicPr>
            <a:picLocks noChangeAspect="1" noChangeArrowheads="1"/>
          </p:cNvPicPr>
          <p:nvPr/>
        </p:nvPicPr>
        <p:blipFill>
          <a:blip r:embed="rId2"/>
          <a:srcRect/>
          <a:stretch>
            <a:fillRect/>
          </a:stretch>
        </p:blipFill>
        <p:spPr bwMode="auto">
          <a:xfrm>
            <a:off x="228601" y="1447800"/>
            <a:ext cx="84582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dirty="0" smtClean="0"/>
              <a:t>Measurement of Cell Mass: </a:t>
            </a:r>
            <a:r>
              <a:rPr lang="en-US" dirty="0" err="1" smtClean="0"/>
              <a:t>Turbidimetric</a:t>
            </a:r>
            <a:r>
              <a:rPr lang="en-US" dirty="0" smtClean="0"/>
              <a:t> method</a:t>
            </a:r>
            <a:endParaRPr lang="en-US" dirty="0"/>
          </a:p>
        </p:txBody>
      </p:sp>
      <p:pic>
        <p:nvPicPr>
          <p:cNvPr id="6146" name="Picture 2"/>
          <p:cNvPicPr>
            <a:picLocks noGrp="1" noChangeAspect="1" noChangeArrowheads="1"/>
          </p:cNvPicPr>
          <p:nvPr>
            <p:ph idx="1"/>
          </p:nvPr>
        </p:nvPicPr>
        <p:blipFill>
          <a:blip r:embed="rId2"/>
          <a:srcRect/>
          <a:stretch>
            <a:fillRect/>
          </a:stretch>
        </p:blipFill>
        <p:spPr bwMode="auto">
          <a:xfrm>
            <a:off x="304800" y="1447800"/>
            <a:ext cx="8610599" cy="54101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0" y="1219200"/>
            <a:ext cx="3810000" cy="56388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4674098" y="3962400"/>
            <a:ext cx="4469902" cy="2514600"/>
          </a:xfrm>
          <a:prstGeom prst="rect">
            <a:avLst/>
          </a:prstGeom>
          <a:noFill/>
          <a:ln w="9525">
            <a:noFill/>
            <a:miter lim="800000"/>
            <a:headEnd/>
            <a:tailEnd/>
          </a:ln>
          <a:effectLst/>
        </p:spPr>
      </p:pic>
      <p:sp>
        <p:nvSpPr>
          <p:cNvPr id="2" name="Title 1"/>
          <p:cNvSpPr>
            <a:spLocks noGrp="1"/>
          </p:cNvSpPr>
          <p:nvPr>
            <p:ph type="title"/>
          </p:nvPr>
        </p:nvSpPr>
        <p:spPr>
          <a:xfrm>
            <a:off x="0" y="0"/>
            <a:ext cx="9144000" cy="1417638"/>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dirty="0" smtClean="0"/>
              <a:t>Measurement of Cell Mass: </a:t>
            </a:r>
            <a:r>
              <a:rPr lang="en-US" dirty="0" err="1" smtClean="0"/>
              <a:t>Turbidimetric</a:t>
            </a:r>
            <a:r>
              <a:rPr lang="en-US" dirty="0" smtClean="0"/>
              <a:t> method</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Thank you</a:t>
            </a:r>
            <a:endParaRPr lang="en-US" dirty="0"/>
          </a:p>
        </p:txBody>
      </p:sp>
      <p:pic>
        <p:nvPicPr>
          <p:cNvPr id="4" name="Picture 4"/>
          <p:cNvPicPr>
            <a:picLocks noChangeAspect="1" noChangeArrowheads="1"/>
          </p:cNvPicPr>
          <p:nvPr/>
        </p:nvPicPr>
        <p:blipFill>
          <a:blip r:embed="rId2"/>
          <a:srcRect/>
          <a:stretch>
            <a:fillRect/>
          </a:stretch>
        </p:blipFill>
        <p:spPr bwMode="auto">
          <a:xfrm>
            <a:off x="2440746" y="2743200"/>
            <a:ext cx="5335172" cy="31242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bacterial-division_vc5tncAd_EFRI.mp4">
            <a:hlinkClick r:id="" action="ppaction://media"/>
          </p:cNvPr>
          <p:cNvPicPr>
            <a:picLocks noGrp="1" noRot="1" noChangeAspect="1"/>
          </p:cNvPicPr>
          <p:nvPr>
            <p:ph idx="1"/>
            <a:videoFile r:link="rId1"/>
          </p:nvPr>
        </p:nvPicPr>
        <p:blipFill>
          <a:blip r:embed="rId3"/>
          <a:stretch>
            <a:fillRect/>
          </a:stretch>
        </p:blipFill>
        <p:spPr>
          <a:xfrm>
            <a:off x="0" y="0"/>
            <a:ext cx="9144000" cy="685799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0">
            <a:schemeClr val="accent2"/>
          </a:lnRef>
          <a:fillRef idx="3">
            <a:schemeClr val="accent2"/>
          </a:fillRef>
          <a:effectRef idx="3">
            <a:schemeClr val="accent2"/>
          </a:effectRef>
          <a:fontRef idx="minor">
            <a:schemeClr val="lt1"/>
          </a:fontRef>
        </p:style>
        <p:txBody>
          <a:bodyPr/>
          <a:lstStyle/>
          <a:p>
            <a:r>
              <a:rPr lang="en-US" dirty="0" smtClean="0"/>
              <a:t>Microbial Growth </a:t>
            </a:r>
            <a:endParaRPr lang="en-US" dirty="0"/>
          </a:p>
        </p:txBody>
      </p:sp>
      <p:sp>
        <p:nvSpPr>
          <p:cNvPr id="3" name="Content Placeholder 2"/>
          <p:cNvSpPr>
            <a:spLocks noGrp="1"/>
          </p:cNvSpPr>
          <p:nvPr>
            <p:ph idx="1"/>
          </p:nvPr>
        </p:nvSpPr>
        <p:spPr/>
        <p:txBody>
          <a:bodyPr>
            <a:normAutofit fontScale="92500"/>
          </a:bodyPr>
          <a:lstStyle/>
          <a:p>
            <a:pPr algn="just">
              <a:buNone/>
            </a:pPr>
            <a:r>
              <a:rPr lang="en-US" dirty="0" smtClean="0"/>
              <a:t>The term </a:t>
            </a:r>
            <a:r>
              <a:rPr lang="en-US" dirty="0" smtClean="0">
                <a:solidFill>
                  <a:srgbClr val="FF0000"/>
                </a:solidFill>
              </a:rPr>
              <a:t>growth </a:t>
            </a:r>
            <a:r>
              <a:rPr lang="en-US" dirty="0" smtClean="0"/>
              <a:t>as commonly applied to bacteria and other microorganisms </a:t>
            </a:r>
            <a:r>
              <a:rPr lang="en-US" dirty="0" smtClean="0">
                <a:solidFill>
                  <a:srgbClr val="FF0000"/>
                </a:solidFill>
              </a:rPr>
              <a:t>usually refers to an increase in the number of cells in a population or changes in the total population, not to an increase in the size of the individual cells. Cells division leads to the </a:t>
            </a:r>
            <a:r>
              <a:rPr lang="en-US" dirty="0" smtClean="0"/>
              <a:t>growth</a:t>
            </a:r>
            <a:r>
              <a:rPr lang="en-US" dirty="0" smtClean="0">
                <a:solidFill>
                  <a:srgbClr val="FF0000"/>
                </a:solidFill>
              </a:rPr>
              <a:t> of cell in population.</a:t>
            </a:r>
          </a:p>
          <a:p>
            <a:pPr algn="just">
              <a:buNone/>
            </a:pPr>
            <a:r>
              <a:rPr lang="en-US" dirty="0">
                <a:solidFill>
                  <a:srgbClr val="FF0000"/>
                </a:solidFill>
              </a:rPr>
              <a:t> </a:t>
            </a:r>
            <a:r>
              <a:rPr lang="en-US" dirty="0" smtClean="0">
                <a:solidFill>
                  <a:srgbClr val="FF0000"/>
                </a:solidFill>
              </a:rPr>
              <a:t>                  </a:t>
            </a:r>
          </a:p>
          <a:p>
            <a:pPr algn="just">
              <a:buNone/>
            </a:pPr>
            <a:r>
              <a:rPr lang="en-US" dirty="0" smtClean="0">
                <a:solidFill>
                  <a:srgbClr val="FF0000"/>
                </a:solidFill>
              </a:rPr>
              <a:t>Growth              Increase in number beyond that present in the </a:t>
            </a:r>
            <a:r>
              <a:rPr lang="en-US" dirty="0" err="1" smtClean="0">
                <a:solidFill>
                  <a:srgbClr val="FF0000"/>
                </a:solidFill>
              </a:rPr>
              <a:t>originial</a:t>
            </a:r>
            <a:r>
              <a:rPr lang="en-US" dirty="0" smtClean="0">
                <a:solidFill>
                  <a:srgbClr val="FF0000"/>
                </a:solidFill>
              </a:rPr>
              <a:t> </a:t>
            </a:r>
            <a:r>
              <a:rPr lang="en-US" dirty="0" err="1" smtClean="0">
                <a:solidFill>
                  <a:srgbClr val="FF0000"/>
                </a:solidFill>
              </a:rPr>
              <a:t>inoculum</a:t>
            </a:r>
            <a:endParaRPr lang="en-US" dirty="0"/>
          </a:p>
        </p:txBody>
      </p:sp>
      <p:cxnSp>
        <p:nvCxnSpPr>
          <p:cNvPr id="5" name="Straight Arrow Connector 4"/>
          <p:cNvCxnSpPr/>
          <p:nvPr/>
        </p:nvCxnSpPr>
        <p:spPr>
          <a:xfrm>
            <a:off x="1905000" y="50292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828800" y="4583668"/>
            <a:ext cx="1676400" cy="369332"/>
          </a:xfrm>
          <a:prstGeom prst="rect">
            <a:avLst/>
          </a:prstGeom>
          <a:noFill/>
        </p:spPr>
        <p:txBody>
          <a:bodyPr wrap="square" rtlCol="0">
            <a:spAutoFit/>
          </a:bodyPr>
          <a:lstStyle/>
          <a:p>
            <a:r>
              <a:rPr lang="en-US" b="1" dirty="0" smtClean="0">
                <a:solidFill>
                  <a:srgbClr val="FF0000"/>
                </a:solidFill>
              </a:rPr>
              <a:t>Denote</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0">
            <a:schemeClr val="accent2"/>
          </a:lnRef>
          <a:fillRef idx="3">
            <a:schemeClr val="accent2"/>
          </a:fillRef>
          <a:effectRef idx="3">
            <a:schemeClr val="accent2"/>
          </a:effectRef>
          <a:fontRef idx="minor">
            <a:schemeClr val="lt1"/>
          </a:fontRef>
        </p:style>
        <p:txBody>
          <a:bodyPr/>
          <a:lstStyle/>
          <a:p>
            <a:r>
              <a:rPr lang="en-US" dirty="0" smtClean="0"/>
              <a:t>Measurement of Microbial Growth</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Measurement of Cell Number</a:t>
            </a:r>
          </a:p>
          <a:p>
            <a:pPr marL="514350" indent="-514350">
              <a:buAutoNum type="arabicPeriod"/>
            </a:pPr>
            <a:r>
              <a:rPr lang="en-US" dirty="0" smtClean="0"/>
              <a:t>Measurement of Cell Mass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3">
            <a:schemeClr val="lt1"/>
          </a:lnRef>
          <a:fillRef idx="1">
            <a:schemeClr val="accent2"/>
          </a:fillRef>
          <a:effectRef idx="1">
            <a:schemeClr val="accent2"/>
          </a:effectRef>
          <a:fontRef idx="minor">
            <a:schemeClr val="lt1"/>
          </a:fontRef>
        </p:style>
        <p:txBody>
          <a:bodyPr/>
          <a:lstStyle/>
          <a:p>
            <a:r>
              <a:rPr lang="en-US" dirty="0" smtClean="0"/>
              <a:t>Measurement of Cell Number</a:t>
            </a:r>
            <a:endParaRPr lang="en-US" dirty="0"/>
          </a:p>
        </p:txBody>
      </p:sp>
      <p:sp>
        <p:nvSpPr>
          <p:cNvPr id="3" name="Content Placeholder 2"/>
          <p:cNvSpPr>
            <a:spLocks noGrp="1"/>
          </p:cNvSpPr>
          <p:nvPr>
            <p:ph idx="1"/>
          </p:nvPr>
        </p:nvSpPr>
        <p:spPr/>
        <p:txBody>
          <a:bodyPr/>
          <a:lstStyle/>
          <a:p>
            <a:pPr>
              <a:buNone/>
            </a:pPr>
            <a:r>
              <a:rPr lang="en-US" dirty="0" smtClean="0"/>
              <a:t>By using-</a:t>
            </a:r>
          </a:p>
          <a:p>
            <a:pPr marL="514350" indent="-514350">
              <a:buAutoNum type="arabicPeriod"/>
            </a:pPr>
            <a:r>
              <a:rPr lang="en-US" dirty="0" err="1" smtClean="0"/>
              <a:t>Petroff-Hausser</a:t>
            </a:r>
            <a:r>
              <a:rPr lang="en-US" dirty="0" smtClean="0"/>
              <a:t> Counting Chamber (Direct Microscope count)</a:t>
            </a:r>
          </a:p>
          <a:p>
            <a:pPr marL="514350" indent="-514350">
              <a:buAutoNum type="arabicPeriod"/>
            </a:pPr>
            <a:r>
              <a:rPr lang="en-US" dirty="0" smtClean="0"/>
              <a:t>Coulter Counter(Electronic enumeration of cell numbers)</a:t>
            </a:r>
          </a:p>
          <a:p>
            <a:pPr marL="514350" indent="-514350">
              <a:buAutoNum type="arabicPeriod"/>
            </a:pPr>
            <a:r>
              <a:rPr lang="en-US" dirty="0" smtClean="0"/>
              <a:t>Plating techniques</a:t>
            </a:r>
          </a:p>
          <a:p>
            <a:pPr marL="514350" indent="-514350">
              <a:buAutoNum type="arabicPeriod"/>
            </a:pPr>
            <a:r>
              <a:rPr lang="en-US" dirty="0" smtClean="0"/>
              <a:t>Membrane Filters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1447800"/>
            <a:ext cx="9144000" cy="5410200"/>
          </a:xfrm>
          <a:prstGeom prst="rect">
            <a:avLst/>
          </a:prstGeom>
          <a:noFill/>
          <a:ln w="9525">
            <a:noFill/>
            <a:miter lim="800000"/>
            <a:headEnd/>
            <a:tailEnd/>
          </a:ln>
          <a:effectLst/>
        </p:spPr>
      </p:pic>
      <p:sp>
        <p:nvSpPr>
          <p:cNvPr id="2" name="Title 1"/>
          <p:cNvSpPr>
            <a:spLocks noGrp="1"/>
          </p:cNvSpPr>
          <p:nvPr>
            <p:ph type="title"/>
          </p:nvPr>
        </p:nvSpPr>
        <p:spPr>
          <a:xfrm>
            <a:off x="0" y="0"/>
            <a:ext cx="9144000" cy="160020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dirty="0" smtClean="0"/>
              <a:t>Measurement of Cell Number: Direct Microscope Count by using </a:t>
            </a:r>
            <a:r>
              <a:rPr lang="en-US" dirty="0" err="1" smtClean="0"/>
              <a:t>Petroff</a:t>
            </a:r>
            <a:r>
              <a:rPr lang="en-US" dirty="0" smtClean="0"/>
              <a:t>- Hauser Counting chamber</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dirty="0" smtClean="0"/>
              <a:t>Measurement of Cell Number: Direct Microscope Count by using </a:t>
            </a:r>
            <a:r>
              <a:rPr lang="en-US" dirty="0" err="1" smtClean="0"/>
              <a:t>Petroff</a:t>
            </a:r>
            <a:r>
              <a:rPr lang="en-US" dirty="0" smtClean="0"/>
              <a:t>- Hauser Counting chamber</a:t>
            </a:r>
            <a:endParaRPr lang="en-US" dirty="0"/>
          </a:p>
        </p:txBody>
      </p:sp>
      <p:sp>
        <p:nvSpPr>
          <p:cNvPr id="3" name="Content Placeholder 2"/>
          <p:cNvSpPr>
            <a:spLocks noGrp="1"/>
          </p:cNvSpPr>
          <p:nvPr>
            <p:ph idx="1"/>
          </p:nvPr>
        </p:nvSpPr>
        <p:spPr/>
        <p:txBody>
          <a:bodyPr>
            <a:normAutofit/>
          </a:bodyPr>
          <a:lstStyle/>
          <a:p>
            <a:pPr algn="just">
              <a:buNone/>
            </a:pPr>
            <a:r>
              <a:rPr lang="en-US" sz="2000" dirty="0" smtClean="0"/>
              <a:t>25 squares covering an area of mm</a:t>
            </a:r>
            <a:r>
              <a:rPr lang="en-US" sz="2000" baseline="30000" dirty="0" smtClean="0"/>
              <a:t>2</a:t>
            </a:r>
            <a:r>
              <a:rPr lang="en-US" sz="2000" dirty="0" smtClean="0"/>
              <a:t>, the total number of bacteria in 1mm</a:t>
            </a:r>
            <a:r>
              <a:rPr lang="en-US" sz="2000" baseline="30000" dirty="0" smtClean="0"/>
              <a:t>2</a:t>
            </a:r>
            <a:endParaRPr lang="en-US" sz="2000" dirty="0" smtClean="0"/>
          </a:p>
          <a:p>
            <a:pPr algn="just">
              <a:buNone/>
            </a:pPr>
            <a:r>
              <a:rPr lang="en-US" sz="2000" dirty="0" smtClean="0"/>
              <a:t> of the chamber is (number/square)(25 squares). The chamber is 0.02 mm deep and therefore,</a:t>
            </a:r>
          </a:p>
          <a:p>
            <a:pPr algn="just">
              <a:buNone/>
            </a:pPr>
            <a:r>
              <a:rPr lang="en-US" sz="2000" dirty="0" smtClean="0"/>
              <a:t>Bacteria/mm</a:t>
            </a:r>
            <a:r>
              <a:rPr lang="en-US" sz="2000" baseline="30000" dirty="0" smtClean="0"/>
              <a:t>3</a:t>
            </a:r>
            <a:r>
              <a:rPr lang="en-US" sz="2000" dirty="0" smtClean="0"/>
              <a:t>  = (bacteria/square) (25 squares)(50)</a:t>
            </a:r>
          </a:p>
          <a:p>
            <a:pPr algn="just">
              <a:buNone/>
            </a:pPr>
            <a:r>
              <a:rPr lang="en-US" sz="2000" dirty="0" smtClean="0"/>
              <a:t>The number of bacteria per cm3 is 10</a:t>
            </a:r>
            <a:r>
              <a:rPr lang="en-US" sz="2000" baseline="30000" dirty="0" smtClean="0"/>
              <a:t>3</a:t>
            </a:r>
            <a:r>
              <a:rPr lang="en-US" sz="2000" dirty="0" smtClean="0"/>
              <a:t> times this value. For example, suppose the average count per square is 28 bacteria :</a:t>
            </a:r>
          </a:p>
          <a:p>
            <a:pPr algn="just">
              <a:buNone/>
            </a:pPr>
            <a:r>
              <a:rPr lang="en-US" sz="2000" dirty="0" smtClean="0"/>
              <a:t>Bacteria/cm</a:t>
            </a:r>
            <a:r>
              <a:rPr lang="en-US" sz="2000" baseline="30000" dirty="0" smtClean="0"/>
              <a:t>3</a:t>
            </a:r>
            <a:r>
              <a:rPr lang="en-US" sz="2000" dirty="0" smtClean="0"/>
              <a:t> = (28 bacteria) (25 square)(50)(10</a:t>
            </a:r>
            <a:r>
              <a:rPr lang="en-US" sz="2000" baseline="30000" dirty="0" smtClean="0"/>
              <a:t>3</a:t>
            </a:r>
            <a:r>
              <a:rPr lang="en-US" sz="2000" dirty="0" smtClean="0"/>
              <a:t>) = 3.5 X 10 7</a:t>
            </a:r>
          </a:p>
          <a:p>
            <a:pPr algn="just">
              <a:buNone/>
            </a:pPr>
            <a:endParaRPr lang="en-US" sz="2000" dirty="0" smtClean="0"/>
          </a:p>
          <a:p>
            <a:pPr algn="just">
              <a:buNone/>
            </a:pP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3886200" y="1447800"/>
            <a:ext cx="5257800" cy="5410200"/>
          </a:xfrm>
          <a:prstGeom prst="rect">
            <a:avLst/>
          </a:prstGeom>
          <a:noFill/>
          <a:ln w="9525">
            <a:noFill/>
            <a:miter lim="800000"/>
            <a:headEnd/>
            <a:tailEnd/>
          </a:ln>
          <a:effectLst/>
        </p:spPr>
      </p:pic>
      <p:sp>
        <p:nvSpPr>
          <p:cNvPr id="2" name="Title 1"/>
          <p:cNvSpPr>
            <a:spLocks noGrp="1"/>
          </p:cNvSpPr>
          <p:nvPr>
            <p:ph type="title"/>
          </p:nvPr>
        </p:nvSpPr>
        <p:spPr>
          <a:xfrm>
            <a:off x="0" y="0"/>
            <a:ext cx="9144000" cy="1417638"/>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dirty="0" smtClean="0"/>
              <a:t>Measurement of Cell Number: Direct Count by using Coulter counter </a:t>
            </a:r>
            <a:endParaRPr lang="en-US" dirty="0"/>
          </a:p>
        </p:txBody>
      </p:sp>
      <p:pic>
        <p:nvPicPr>
          <p:cNvPr id="2050" name="Picture 2"/>
          <p:cNvPicPr>
            <a:picLocks noGrp="1" noChangeAspect="1" noChangeArrowheads="1"/>
          </p:cNvPicPr>
          <p:nvPr>
            <p:ph idx="1"/>
          </p:nvPr>
        </p:nvPicPr>
        <p:blipFill>
          <a:blip r:embed="rId3"/>
          <a:srcRect/>
          <a:stretch>
            <a:fillRect/>
          </a:stretch>
        </p:blipFill>
        <p:spPr bwMode="auto">
          <a:xfrm>
            <a:off x="0" y="1447800"/>
            <a:ext cx="4886325"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468</Words>
  <Application>Microsoft Office PowerPoint</Application>
  <PresentationFormat>On-screen Show (4:3)</PresentationFormat>
  <Paragraphs>38</Paragraphs>
  <Slides>16</Slides>
  <Notes>0</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Unit 1: Microbial Growth And Effect of Environment On Microbial Growth </vt:lpstr>
      <vt:lpstr>Slide 2</vt:lpstr>
      <vt:lpstr>Slide 3</vt:lpstr>
      <vt:lpstr>Microbial Growth </vt:lpstr>
      <vt:lpstr>Measurement of Microbial Growth</vt:lpstr>
      <vt:lpstr>Measurement of Cell Number</vt:lpstr>
      <vt:lpstr>Measurement of Cell Number: Direct Microscope Count by using Petroff- Hauser Counting chamber</vt:lpstr>
      <vt:lpstr>Measurement of Cell Number: Direct Microscope Count by using Petroff- Hauser Counting chamber</vt:lpstr>
      <vt:lpstr>Measurement of Cell Number: Direct Count by using Coulter counter </vt:lpstr>
      <vt:lpstr>Slide 10</vt:lpstr>
      <vt:lpstr>Measurement of Cell Number: Plating technique</vt:lpstr>
      <vt:lpstr>Measurement of Cell Number: Plating technique</vt:lpstr>
      <vt:lpstr>Measurement of Cell Number: Plating technique</vt:lpstr>
      <vt:lpstr>Measurement of Cell Mass: Turbidimetric method</vt:lpstr>
      <vt:lpstr>Measurement of Cell Mass: Turbidimetric method</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Microbial Growth And Effect of Environment On Microbial Growth</dc:title>
  <dc:creator>acer</dc:creator>
  <cp:lastModifiedBy>acer</cp:lastModifiedBy>
  <cp:revision>39</cp:revision>
  <dcterms:created xsi:type="dcterms:W3CDTF">2020-09-06T10:39:54Z</dcterms:created>
  <dcterms:modified xsi:type="dcterms:W3CDTF">2020-09-09T04:24:21Z</dcterms:modified>
</cp:coreProperties>
</file>